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5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7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4D082-EECE-43A2-BEE1-A2C217CAAC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38F9D-F96C-400B-895F-CAB88CC7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6333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4D082-EECE-43A2-BEE1-A2C217CAAC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38F9D-F96C-400B-895F-CAB88CC7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8901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4D082-EECE-43A2-BEE1-A2C217CAAC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38F9D-F96C-400B-895F-CAB88CC7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48853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164D082-EECE-43A2-BEE1-A2C217CAAC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B38F9D-F96C-400B-895F-CAB88CC7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57629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4D082-EECE-43A2-BEE1-A2C217CAAC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38F9D-F96C-400B-895F-CAB88CC7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10016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4D082-EECE-43A2-BEE1-A2C217CAAC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38F9D-F96C-400B-895F-CAB88CC7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64976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4D082-EECE-43A2-BEE1-A2C217CAAC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38F9D-F96C-400B-895F-CAB88CC7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31402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410200"/>
          </a:xfrm>
        </p:spPr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4D082-EECE-43A2-BEE1-A2C217CAAC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38F9D-F96C-400B-895F-CAB88CC7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88430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388"/>
            <a:ext cx="8229600" cy="464661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4D082-EECE-43A2-BEE1-A2C217CAAC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38F9D-F96C-400B-895F-CAB88CC7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81881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4D082-EECE-43A2-BEE1-A2C217CAAC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38F9D-F96C-400B-895F-CAB88CC7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68147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D082-EECE-43A2-BEE1-A2C217CAAC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8F9D-F96C-400B-895F-CAB88CC7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98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>
              <a:defRPr sz="2800" b="0"/>
            </a:lvl1pPr>
            <a:lvl2pPr>
              <a:defRPr sz="2800" b="0"/>
            </a:lvl2pPr>
            <a:lvl3pPr>
              <a:defRPr sz="2800" b="0"/>
            </a:lvl3pPr>
            <a:lvl4pPr marL="1371600" indent="-342900">
              <a:buSzPct val="75000"/>
              <a:buFont typeface="Wingdings" panose="05000000000000000000" pitchFamily="2" charset="2"/>
              <a:buChar char="§"/>
              <a:defRPr sz="2800" b="0"/>
            </a:lvl4pPr>
            <a:lvl5pPr>
              <a:defRPr sz="28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E2B38F9D-F96C-400B-895F-CAB88CC7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5419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4D082-EECE-43A2-BEE1-A2C217CAAC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38F9D-F96C-400B-895F-CAB88CC7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2924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4D082-EECE-43A2-BEE1-A2C217CAAC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38F9D-F96C-400B-895F-CAB88CC715F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114800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01" y="1153077"/>
            <a:ext cx="4114800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2429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4D082-EECE-43A2-BEE1-A2C217CAAC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38F9D-F96C-400B-895F-CAB88CC715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114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01" y="1153077"/>
            <a:ext cx="4114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8834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: Imag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4D082-EECE-43A2-BEE1-A2C217CAAC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38F9D-F96C-400B-895F-CAB88CC715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22759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3472070"/>
            <a:ext cx="8229600" cy="223285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0847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ne Column TopBottom Top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4D082-EECE-43A2-BEE1-A2C217CAAC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38F9D-F96C-400B-895F-CAB88CC715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88275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2057400"/>
            <a:ext cx="8229600" cy="36475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423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lumn Sma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4D082-EECE-43A2-BEE1-A2C217CAAC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38F9D-F96C-400B-895F-CAB88CC715F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1" y="1153077"/>
            <a:ext cx="13716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1905001" y="1153077"/>
            <a:ext cx="6781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4608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lumn Sma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4D082-EECE-43A2-BEE1-A2C217CAAC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38F9D-F96C-400B-895F-CAB88CC715F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1" y="1153078"/>
            <a:ext cx="5943598" cy="455184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6400799" y="1153077"/>
            <a:ext cx="2286001" cy="45518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9067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EMA Visual Template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7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83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b="0" smtClean="0">
                <a:latin typeface="+mn-lt"/>
                <a:cs typeface="+mn-cs"/>
              </a:defRPr>
            </a:lvl1pPr>
          </a:lstStyle>
          <a:p>
            <a:fld id="{4164D082-EECE-43A2-BEE1-A2C217CAAC5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990600"/>
            <a:ext cx="8077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b="0" i="0" baseline="0" smtClean="0">
                <a:solidFill>
                  <a:srgbClr val="F4F8FE"/>
                </a:solidFill>
                <a:latin typeface="+mn-lt"/>
                <a:cs typeface="+mn-cs"/>
              </a:defRPr>
            </a:lvl1pPr>
          </a:lstStyle>
          <a:p>
            <a:fld id="{E2B38F9D-F96C-400B-895F-CAB88CC715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None/>
        <a:tabLst>
          <a:tab pos="401638" algn="l"/>
        </a:tabLst>
        <a:defRPr sz="2800" b="0" baseline="0">
          <a:solidFill>
            <a:srgbClr val="000066"/>
          </a:solidFill>
          <a:latin typeface="+mn-lt"/>
          <a:ea typeface="+mn-ea"/>
          <a:cs typeface="+mn-cs"/>
        </a:defRPr>
      </a:lvl1pPr>
      <a:lvl2pPr marL="4572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2pPr>
      <a:lvl3pPr marL="9144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3pPr>
      <a:lvl4pPr marL="13716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4pPr>
      <a:lvl5pPr marL="21748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5pPr>
      <a:lvl6pPr marL="26320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6pPr>
      <a:lvl7pPr marL="30892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7pPr>
      <a:lvl8pPr marL="35464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8pPr>
      <a:lvl9pPr marL="40036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Unit 7: Course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7DB1D-6370-4F82-87E8-A3FA9BA0A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Bef>
                <a:spcPct val="100000"/>
              </a:spcBef>
              <a:buSzPct val="99000"/>
              <a:tabLst/>
            </a:pPr>
            <a:r>
              <a:rPr lang="en-US" b="1" kern="1200">
                <a:sym typeface="Arial"/>
              </a:rPr>
              <a:t>Unit 7:</a:t>
            </a:r>
            <a:endParaRPr lang="en-US" kern="1200">
              <a:sym typeface="Arial"/>
            </a:endParaRPr>
          </a:p>
          <a:p>
            <a:pPr>
              <a:spcBef>
                <a:spcPct val="100000"/>
              </a:spcBef>
              <a:buSzPct val="99000"/>
            </a:pPr>
            <a:r>
              <a:rPr lang="en-US" b="1" kern="1200">
                <a:sym typeface="Arial"/>
              </a:rPr>
              <a:t>Course Summary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C6D13-ABDD-4C2C-9EC1-EDD951AE6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E2B38F9D-F96C-400B-895F-CAB88CC715F4}" type="slidenum">
              <a:rPr lang="en-US" smtClean="0"/>
              <a:pPr>
                <a:spcBef>
                  <a:spcPts val="100"/>
                </a:spcBef>
                <a:buSzPct val="99000"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918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Unit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63F12-95ED-42CA-9E30-B35E3579A78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2661838"/>
          </a:xfrm>
        </p:spPr>
        <p:txBody>
          <a:bodyPr>
            <a:normAutofit fontScale="85000" lnSpcReduction="20000"/>
          </a:bodyPr>
          <a:lstStyle/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kern="1200" dirty="0">
                <a:ea typeface="+mn-ea"/>
                <a:sym typeface="Arial"/>
              </a:rPr>
              <a:t>Terminal Learning Objective</a:t>
            </a:r>
          </a:p>
          <a:p>
            <a:pPr marL="635000" lvl="2" indent="-254000" fontAlgn="auto">
              <a:spcBef>
                <a:spcPct val="100000"/>
              </a:spcBef>
              <a:buSzPct val="99000"/>
              <a:buFont typeface="Wingdings"/>
              <a:buChar char="§"/>
              <a:tabLst/>
            </a:pPr>
            <a:r>
              <a:rPr lang="en-US" kern="1200" dirty="0">
                <a:ea typeface="+mn-ea"/>
                <a:sym typeface="Arial"/>
              </a:rPr>
              <a:t>Summarize the course objectives.</a:t>
            </a:r>
          </a:p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kern="1200" dirty="0">
                <a:ea typeface="+mn-ea"/>
                <a:sym typeface="Arial"/>
              </a:rPr>
              <a:t>Enabling Learning Objective</a:t>
            </a:r>
          </a:p>
          <a:p>
            <a:pPr marL="635000" lvl="2" indent="-254000">
              <a:spcBef>
                <a:spcPct val="100000"/>
              </a:spcBef>
              <a:buSzPct val="99000"/>
            </a:pPr>
            <a:r>
              <a:rPr lang="en-US" kern="1200" dirty="0">
                <a:sym typeface="Arial"/>
              </a:rPr>
              <a:t>Identify key discussion points/topics and expectations from the course.</a:t>
            </a:r>
            <a:endParaRPr lang="en-US" dirty="0"/>
          </a:p>
        </p:txBody>
      </p:sp>
      <p:pic>
        <p:nvPicPr>
          <p:cNvPr id="8" name="Content Placeholder 7" descr="5 image collage depicting All-Hazards: tornado destruction, fire, chemical spill, hurricane destruction, flood">
            <a:extLst>
              <a:ext uri="{FF2B5EF4-FFF2-40B4-BE49-F238E27FC236}">
                <a16:creationId xmlns:a16="http://schemas.microsoft.com/office/drawing/2014/main" id="{D37B4179-2409-4975-A2DB-11B73533B54B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42803"/>
            <a:ext cx="8229600" cy="1091732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22F03E-641D-44DE-ADB2-F46C2526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E2B38F9D-F96C-400B-895F-CAB88CC715F4}" type="slidenum">
              <a:rPr lang="en-US" smtClean="0"/>
              <a:pPr>
                <a:spcBef>
                  <a:spcPts val="100"/>
                </a:spcBef>
                <a:buSzPct val="99000"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96290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Course Terminal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A28CF-E91A-4A08-9BD1-A513854A9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Explain the National Incident Management System. (Unit 2)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Explain the NIMS Management Characteristics, the organizational structure of the Incident Command System, and the role of the Command and General Staff. (Unit 3)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Explain the attributes and purpose of Emergency Operations Centers. (Unit 4)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Explain the interconnectivity between the MAC Group, EOCs, the Joint Information System, and Incident Command. (Unit 5)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Explain the Senior Official’s role in preparedness. (Unit 6)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3BCB4-2508-498D-BF6A-6702DBEC9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E2B38F9D-F96C-400B-895F-CAB88CC715F4}" type="slidenum">
              <a:rPr lang="en-US" smtClean="0"/>
              <a:pPr>
                <a:spcBef>
                  <a:spcPts val="100"/>
                </a:spcBef>
                <a:buSzPct val="99000"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2855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678A7-C861-4B88-9F34-9AB642167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n-US" b="1" kern="1200">
                <a:sym typeface="Arial"/>
              </a:rPr>
              <a:t>Congratulations! You've completed the course!</a:t>
            </a:r>
            <a:endParaRPr lang="en-US" kern="1200">
              <a:sym typeface="Arial"/>
            </a:endParaRP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Any other comments or questions?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Please complete the course evaluation form.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Your comments are important!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Thank you for your participation!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BB143-1524-452A-805F-DDE6C481C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E2B38F9D-F96C-400B-895F-CAB88CC715F4}" type="slidenum">
              <a:rPr lang="en-US" smtClean="0"/>
              <a:pPr>
                <a:spcBef>
                  <a:spcPts val="100"/>
                </a:spcBef>
                <a:buSzPct val="99000"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4556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EMI_PPT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MI_PPT_V6.potx" id="{87FA236F-5E7C-4F8D-BD1E-D26C03F4BCD1}" vid="{D5C7932F-4394-40C8-ABE7-3049CD3103A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568ddf3f-b77f-46a0-9295-2b9495b51427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EFD91463C3843A9BA9A14DC38BC9D" ma:contentTypeVersion="18" ma:contentTypeDescription="Create a new document." ma:contentTypeScope="" ma:versionID="bb21318f442e9d82dca82e8ddb338816">
  <xsd:schema xmlns:xsd="http://www.w3.org/2001/XMLSchema" xmlns:xs="http://www.w3.org/2001/XMLSchema" xmlns:p="http://schemas.microsoft.com/office/2006/metadata/properties" xmlns:ns2="95ba42ad-0bbe-4ff2-b5a3-00bdc267f7a0" xmlns:ns3="62f7385f-acaa-4071-a761-f290236eec2e" targetNamespace="http://schemas.microsoft.com/office/2006/metadata/properties" ma:root="true" ma:fieldsID="ae236896bb2e122f42d13ef0e630527f" ns2:_="" ns3:_="">
    <xsd:import namespace="95ba42ad-0bbe-4ff2-b5a3-00bdc267f7a0"/>
    <xsd:import namespace="62f7385f-acaa-4071-a761-f290236eec2e"/>
    <xsd:element name="properties">
      <xsd:complexType>
        <xsd:sequence>
          <xsd:element name="documentManagement">
            <xsd:complexType>
              <xsd:all>
                <xsd:element ref="ns2:Next_x0020_Course_x0020_Date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ba42ad-0bbe-4ff2-b5a3-00bdc267f7a0" elementFormDefault="qualified">
    <xsd:import namespace="http://schemas.microsoft.com/office/2006/documentManagement/types"/>
    <xsd:import namespace="http://schemas.microsoft.com/office/infopath/2007/PartnerControls"/>
    <xsd:element name="Next_x0020_Course_x0020_Date" ma:index="8" nillable="true" ma:displayName="Next Course Date" ma:format="DateOnly" ma:internalName="Next_x0020_Course_x0020_Date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f7385f-acaa-4071-a761-f290236eec2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ext_x0020_Course_x0020_Date xmlns="95ba42ad-0bbe-4ff2-b5a3-00bdc267f7a0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FC795E-AE3C-4F3D-A7B1-699F5B6AD1F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2398D299-FDD5-427B-964A-5CC053DCE6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ba42ad-0bbe-4ff2-b5a3-00bdc267f7a0"/>
    <ds:schemaRef ds:uri="62f7385f-acaa-4071-a761-f290236eec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1396C6-9E27-4ECB-A0B2-CBC4B23BFED0}">
  <ds:schemaRefs>
    <ds:schemaRef ds:uri="http://schemas.openxmlformats.org/package/2006/metadata/core-properties"/>
    <ds:schemaRef ds:uri="http://schemas.microsoft.com/office/infopath/2007/PartnerControls"/>
    <ds:schemaRef ds:uri="95ba42ad-0bbe-4ff2-b5a3-00bdc267f7a0"/>
    <ds:schemaRef ds:uri="http://www.w3.org/XML/1998/namespace"/>
    <ds:schemaRef ds:uri="http://schemas.microsoft.com/office/2006/documentManagement/types"/>
    <ds:schemaRef ds:uri="62f7385f-acaa-4071-a761-f290236eec2e"/>
    <ds:schemaRef ds:uri="http://schemas.microsoft.com/office/2006/metadata/properties"/>
    <ds:schemaRef ds:uri="http://purl.org/dc/dcmitype/"/>
    <ds:schemaRef ds:uri="http://purl.org/dc/terms/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331EBC60-209E-4BF4-BC43-933E7932E4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EMI_PPT_V7</Template>
  <TotalTime>0</TotalTime>
  <Words>163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Wingdings</vt:lpstr>
      <vt:lpstr>EMI_PPT</vt:lpstr>
      <vt:lpstr>Unit 7: Course Summary</vt:lpstr>
      <vt:lpstr>Unit Objectives</vt:lpstr>
      <vt:lpstr>Course Terminal Objectives</vt:lpstr>
      <vt:lpstr>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2021-07-01T17:07:37Z</dcterms:created>
  <dcterms:modified xsi:type="dcterms:W3CDTF">2022-03-14T12:20:02Z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0x0101001A4EFD91463C3843A9BA9A14DC38BC9D</vt:lpwstr>
  </property>
</Properties>
</file>